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7BB247B-F12E-4F0E-BE8C-F4A50CBF3B27}" type="datetimeFigureOut">
              <a:rPr lang="nl-NL" smtClean="0"/>
              <a:t>22-5-2017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3357000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17BB247B-F12E-4F0E-BE8C-F4A50CBF3B27}" type="datetimeFigureOut">
              <a:rPr lang="nl-NL" smtClean="0"/>
              <a:t>22-5-2017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254009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17BB247B-F12E-4F0E-BE8C-F4A50CBF3B27}" type="datetimeFigureOut">
              <a:rPr lang="nl-NL" smtClean="0"/>
              <a:t>22-5-2017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5096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17BB247B-F12E-4F0E-BE8C-F4A50CBF3B27}" type="datetimeFigureOut">
              <a:rPr lang="nl-NL" smtClean="0"/>
              <a:t>22-5-2017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1462832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17BB247B-F12E-4F0E-BE8C-F4A50CBF3B27}" type="datetimeFigureOut">
              <a:rPr lang="nl-NL" smtClean="0"/>
              <a:t>22-5-2017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1284460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datum 4"/>
          <p:cNvSpPr>
            <a:spLocks noGrp="1"/>
          </p:cNvSpPr>
          <p:nvPr>
            <p:ph type="dt" sz="half" idx="10"/>
          </p:nvPr>
        </p:nvSpPr>
        <p:spPr/>
        <p:txBody>
          <a:bodyPr/>
          <a:lstStyle/>
          <a:p>
            <a:fld id="{17BB247B-F12E-4F0E-BE8C-F4A50CBF3B27}" type="datetimeFigureOut">
              <a:rPr lang="nl-NL" smtClean="0"/>
              <a:t>22-5-2017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19796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7" name="Tijdelijke aanduiding voor datum 6"/>
          <p:cNvSpPr>
            <a:spLocks noGrp="1"/>
          </p:cNvSpPr>
          <p:nvPr>
            <p:ph type="dt" sz="half" idx="10"/>
          </p:nvPr>
        </p:nvSpPr>
        <p:spPr/>
        <p:txBody>
          <a:bodyPr/>
          <a:lstStyle/>
          <a:p>
            <a:fld id="{17BB247B-F12E-4F0E-BE8C-F4A50CBF3B27}" type="datetimeFigureOut">
              <a:rPr lang="nl-NL" smtClean="0"/>
              <a:t>22-5-2017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762037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datum 2"/>
          <p:cNvSpPr>
            <a:spLocks noGrp="1"/>
          </p:cNvSpPr>
          <p:nvPr>
            <p:ph type="dt" sz="half" idx="10"/>
          </p:nvPr>
        </p:nvSpPr>
        <p:spPr/>
        <p:txBody>
          <a:bodyPr/>
          <a:lstStyle/>
          <a:p>
            <a:fld id="{17BB247B-F12E-4F0E-BE8C-F4A50CBF3B27}" type="datetimeFigureOut">
              <a:rPr lang="nl-NL" smtClean="0"/>
              <a:t>22-5-2017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2207262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7BB247B-F12E-4F0E-BE8C-F4A50CBF3B27}" type="datetimeFigureOut">
              <a:rPr lang="nl-NL" smtClean="0"/>
              <a:t>22-5-2017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85407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17BB247B-F12E-4F0E-BE8C-F4A50CBF3B27}" type="datetimeFigureOut">
              <a:rPr lang="nl-NL" smtClean="0"/>
              <a:t>22-5-2017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727918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17BB247B-F12E-4F0E-BE8C-F4A50CBF3B27}" type="datetimeFigureOut">
              <a:rPr lang="nl-NL" smtClean="0"/>
              <a:t>22-5-2017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FAB751-A0E5-4D7E-A8BB-B68B742106A8}" type="slidenum">
              <a:rPr lang="nl-NL" smtClean="0"/>
              <a:t>‹nr.›</a:t>
            </a:fld>
            <a:endParaRPr lang="nl-NL"/>
          </a:p>
        </p:txBody>
      </p:sp>
    </p:spTree>
    <p:extLst>
      <p:ext uri="{BB962C8B-B14F-4D97-AF65-F5344CB8AC3E}">
        <p14:creationId xmlns:p14="http://schemas.microsoft.com/office/powerpoint/2010/main" val="446297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B247B-F12E-4F0E-BE8C-F4A50CBF3B27}" type="datetimeFigureOut">
              <a:rPr lang="nl-NL" smtClean="0"/>
              <a:t>22-5-2017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FAB751-A0E5-4D7E-A8BB-B68B742106A8}" type="slidenum">
              <a:rPr lang="nl-NL" smtClean="0"/>
              <a:t>‹nr.›</a:t>
            </a:fld>
            <a:endParaRPr lang="nl-NL"/>
          </a:p>
        </p:txBody>
      </p:sp>
    </p:spTree>
    <p:extLst>
      <p:ext uri="{BB962C8B-B14F-4D97-AF65-F5344CB8AC3E}">
        <p14:creationId xmlns:p14="http://schemas.microsoft.com/office/powerpoint/2010/main" val="1431626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vnn.nl/meer-weten-over/verslaving/wat-is-toleranti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Sociaal werk 2</a:t>
            </a:r>
          </a:p>
        </p:txBody>
      </p:sp>
      <p:sp>
        <p:nvSpPr>
          <p:cNvPr id="3" name="Ondertitel 2"/>
          <p:cNvSpPr>
            <a:spLocks noGrp="1"/>
          </p:cNvSpPr>
          <p:nvPr>
            <p:ph type="subTitle" idx="1"/>
          </p:nvPr>
        </p:nvSpPr>
        <p:spPr/>
        <p:txBody>
          <a:bodyPr/>
          <a:lstStyle/>
          <a:p>
            <a:r>
              <a:rPr lang="nl-NL" dirty="0"/>
              <a:t>Werken met verslavingsproblematiek. Les 3</a:t>
            </a:r>
          </a:p>
          <a:p>
            <a:endParaRPr lang="nl-NL" dirty="0"/>
          </a:p>
        </p:txBody>
      </p:sp>
    </p:spTree>
    <p:extLst>
      <p:ext uri="{BB962C8B-B14F-4D97-AF65-F5344CB8AC3E}">
        <p14:creationId xmlns:p14="http://schemas.microsoft.com/office/powerpoint/2010/main" val="3518043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Ontwenningsverschijnselen… tabak</a:t>
            </a:r>
          </a:p>
        </p:txBody>
      </p:sp>
      <p:sp>
        <p:nvSpPr>
          <p:cNvPr id="3" name="Tijdelijke aanduiding voor inhoud 2"/>
          <p:cNvSpPr>
            <a:spLocks noGrp="1"/>
          </p:cNvSpPr>
          <p:nvPr>
            <p:ph idx="1"/>
          </p:nvPr>
        </p:nvSpPr>
        <p:spPr/>
        <p:txBody>
          <a:bodyPr/>
          <a:lstStyle/>
          <a:p>
            <a:r>
              <a:rPr lang="nl-NL" dirty="0"/>
              <a:t>tintelingen in handen en voeten</a:t>
            </a:r>
          </a:p>
          <a:p>
            <a:r>
              <a:rPr lang="nl-NL" dirty="0"/>
              <a:t>zweten</a:t>
            </a:r>
          </a:p>
          <a:p>
            <a:r>
              <a:rPr lang="nl-NL" dirty="0"/>
              <a:t>maagklachten (krampen, misselijkheid)</a:t>
            </a:r>
          </a:p>
          <a:p>
            <a:r>
              <a:rPr lang="nl-NL" dirty="0"/>
              <a:t>hoofdpijn</a:t>
            </a:r>
          </a:p>
          <a:p>
            <a:r>
              <a:rPr lang="nl-NL" dirty="0"/>
              <a:t>verkoudheid </a:t>
            </a:r>
            <a:r>
              <a:rPr lang="nl-NL" dirty="0" err="1"/>
              <a:t>symptonen</a:t>
            </a:r>
            <a:r>
              <a:rPr lang="nl-NL" dirty="0"/>
              <a:t> (pijnlijke keel, hoesten en andere </a:t>
            </a:r>
            <a:r>
              <a:rPr lang="nl-NL" dirty="0" err="1"/>
              <a:t>symptonen</a:t>
            </a:r>
            <a:r>
              <a:rPr lang="nl-NL" dirty="0"/>
              <a:t> van verkoudheid)</a:t>
            </a:r>
          </a:p>
          <a:p>
            <a:pPr marL="0" indent="0">
              <a:buNone/>
            </a:pPr>
            <a:br>
              <a:rPr lang="nl-NL" dirty="0"/>
            </a:br>
            <a:endParaRPr lang="nl-NL" dirty="0"/>
          </a:p>
        </p:txBody>
      </p:sp>
    </p:spTree>
    <p:extLst>
      <p:ext uri="{BB962C8B-B14F-4D97-AF65-F5344CB8AC3E}">
        <p14:creationId xmlns:p14="http://schemas.microsoft.com/office/powerpoint/2010/main" val="4108390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Ontwenningsverschijnselen… cannabis</a:t>
            </a:r>
          </a:p>
        </p:txBody>
      </p:sp>
      <p:sp>
        <p:nvSpPr>
          <p:cNvPr id="3" name="Tijdelijke aanduiding voor inhoud 2"/>
          <p:cNvSpPr>
            <a:spLocks noGrp="1"/>
          </p:cNvSpPr>
          <p:nvPr>
            <p:ph idx="1"/>
          </p:nvPr>
        </p:nvSpPr>
        <p:spPr/>
        <p:txBody>
          <a:bodyPr>
            <a:normAutofit lnSpcReduction="10000"/>
          </a:bodyPr>
          <a:lstStyle/>
          <a:p>
            <a:pPr fontAlgn="base"/>
            <a:r>
              <a:rPr lang="nl-NL" dirty="0"/>
              <a:t>Onrust</a:t>
            </a:r>
          </a:p>
          <a:p>
            <a:pPr fontAlgn="base"/>
            <a:r>
              <a:rPr lang="nl-NL" dirty="0"/>
              <a:t>Zweten</a:t>
            </a:r>
          </a:p>
          <a:p>
            <a:pPr fontAlgn="base"/>
            <a:r>
              <a:rPr lang="nl-NL" dirty="0"/>
              <a:t>Hoofdpijn</a:t>
            </a:r>
          </a:p>
          <a:p>
            <a:pPr fontAlgn="base"/>
            <a:r>
              <a:rPr lang="nl-NL" dirty="0"/>
              <a:t>Problemen met inslapen</a:t>
            </a:r>
          </a:p>
          <a:p>
            <a:pPr fontAlgn="base"/>
            <a:r>
              <a:rPr lang="nl-NL" dirty="0"/>
              <a:t>Trillen</a:t>
            </a:r>
          </a:p>
          <a:p>
            <a:pPr fontAlgn="base"/>
            <a:r>
              <a:rPr lang="nl-NL" dirty="0"/>
              <a:t>Angst</a:t>
            </a:r>
          </a:p>
          <a:p>
            <a:pPr fontAlgn="base"/>
            <a:r>
              <a:rPr lang="nl-NL" dirty="0"/>
              <a:t>Gewichtsverlies</a:t>
            </a:r>
          </a:p>
          <a:p>
            <a:pPr fontAlgn="base"/>
            <a:r>
              <a:rPr lang="nl-NL" dirty="0"/>
              <a:t>Hitteaanvallen</a:t>
            </a:r>
          </a:p>
          <a:p>
            <a:pPr fontAlgn="base"/>
            <a:r>
              <a:rPr lang="nl-NL" dirty="0"/>
              <a:t>Gebrek aan eetlust</a:t>
            </a:r>
          </a:p>
          <a:p>
            <a:endParaRPr lang="nl-NL" dirty="0"/>
          </a:p>
        </p:txBody>
      </p:sp>
    </p:spTree>
    <p:extLst>
      <p:ext uri="{BB962C8B-B14F-4D97-AF65-F5344CB8AC3E}">
        <p14:creationId xmlns:p14="http://schemas.microsoft.com/office/powerpoint/2010/main" val="1591635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t>Zoek zelf uit welke ontwenningsverschijnselen zijn er bij heroïne, internet/chatten/game, gokken, seksverslaving?</a:t>
            </a:r>
          </a:p>
        </p:txBody>
      </p:sp>
    </p:spTree>
    <p:extLst>
      <p:ext uri="{BB962C8B-B14F-4D97-AF65-F5344CB8AC3E}">
        <p14:creationId xmlns:p14="http://schemas.microsoft.com/office/powerpoint/2010/main" val="1047127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Lees de casus op </a:t>
            </a:r>
            <a:r>
              <a:rPr lang="nl-NL" dirty="0" err="1"/>
              <a:t>blz</a:t>
            </a:r>
            <a:r>
              <a:rPr lang="nl-NL" dirty="0"/>
              <a:t> 19</a:t>
            </a:r>
          </a:p>
        </p:txBody>
      </p:sp>
      <p:sp>
        <p:nvSpPr>
          <p:cNvPr id="3" name="Tijdelijke aanduiding voor inhoud 2"/>
          <p:cNvSpPr>
            <a:spLocks noGrp="1"/>
          </p:cNvSpPr>
          <p:nvPr>
            <p:ph idx="1"/>
          </p:nvPr>
        </p:nvSpPr>
        <p:spPr/>
        <p:txBody>
          <a:bodyPr/>
          <a:lstStyle/>
          <a:p>
            <a:r>
              <a:rPr lang="nl-NL" dirty="0"/>
              <a:t>Wat valt je op…</a:t>
            </a:r>
          </a:p>
        </p:txBody>
      </p:sp>
    </p:spTree>
    <p:extLst>
      <p:ext uri="{BB962C8B-B14F-4D97-AF65-F5344CB8AC3E}">
        <p14:creationId xmlns:p14="http://schemas.microsoft.com/office/powerpoint/2010/main" val="931097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Sociaal…</a:t>
            </a:r>
          </a:p>
        </p:txBody>
      </p:sp>
      <p:sp>
        <p:nvSpPr>
          <p:cNvPr id="3" name="Tijdelijke aanduiding voor inhoud 2"/>
          <p:cNvSpPr>
            <a:spLocks noGrp="1"/>
          </p:cNvSpPr>
          <p:nvPr>
            <p:ph idx="1"/>
          </p:nvPr>
        </p:nvSpPr>
        <p:spPr/>
        <p:txBody>
          <a:bodyPr/>
          <a:lstStyle/>
          <a:p>
            <a:r>
              <a:rPr lang="nl-NL" b="1" dirty="0"/>
              <a:t>Gezin/partner</a:t>
            </a:r>
            <a:r>
              <a:rPr lang="nl-NL" dirty="0"/>
              <a:t>?</a:t>
            </a:r>
          </a:p>
          <a:p>
            <a:r>
              <a:rPr lang="nl-NL" b="1" dirty="0"/>
              <a:t>Vrienden?</a:t>
            </a:r>
          </a:p>
          <a:p>
            <a:r>
              <a:rPr lang="nl-NL" b="1" dirty="0"/>
              <a:t>Werk?</a:t>
            </a:r>
          </a:p>
          <a:p>
            <a:r>
              <a:rPr lang="nl-NL" b="1" dirty="0"/>
              <a:t>Eenzaamheid?</a:t>
            </a:r>
          </a:p>
          <a:p>
            <a:r>
              <a:rPr lang="nl-NL" b="1" dirty="0" err="1"/>
              <a:t>Argessie</a:t>
            </a:r>
            <a:r>
              <a:rPr lang="nl-NL" b="1"/>
              <a:t>?</a:t>
            </a:r>
            <a:endParaRPr lang="nl-NL" dirty="0"/>
          </a:p>
        </p:txBody>
      </p:sp>
    </p:spTree>
    <p:extLst>
      <p:ext uri="{BB962C8B-B14F-4D97-AF65-F5344CB8AC3E}">
        <p14:creationId xmlns:p14="http://schemas.microsoft.com/office/powerpoint/2010/main" val="2377462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Vorige keer…</a:t>
            </a:r>
          </a:p>
        </p:txBody>
      </p:sp>
      <p:sp>
        <p:nvSpPr>
          <p:cNvPr id="3" name="Tijdelijke aanduiding voor inhoud 2"/>
          <p:cNvSpPr>
            <a:spLocks noGrp="1"/>
          </p:cNvSpPr>
          <p:nvPr>
            <p:ph idx="1"/>
          </p:nvPr>
        </p:nvSpPr>
        <p:spPr/>
        <p:txBody>
          <a:bodyPr/>
          <a:lstStyle/>
          <a:p>
            <a:r>
              <a:rPr lang="nl-NL" dirty="0"/>
              <a:t>Verslaving</a:t>
            </a:r>
          </a:p>
          <a:p>
            <a:r>
              <a:rPr lang="nl-NL" dirty="0"/>
              <a:t>Soorten verslaving..</a:t>
            </a:r>
          </a:p>
          <a:p>
            <a:endParaRPr lang="nl-NL" dirty="0"/>
          </a:p>
        </p:txBody>
      </p:sp>
    </p:spTree>
    <p:extLst>
      <p:ext uri="{BB962C8B-B14F-4D97-AF65-F5344CB8AC3E}">
        <p14:creationId xmlns:p14="http://schemas.microsoft.com/office/powerpoint/2010/main" val="3080460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p>
        </p:txBody>
      </p:sp>
      <p:sp>
        <p:nvSpPr>
          <p:cNvPr id="3" name="Tijdelijke aanduiding voor inhoud 2"/>
          <p:cNvSpPr>
            <a:spLocks noGrp="1"/>
          </p:cNvSpPr>
          <p:nvPr>
            <p:ph idx="1"/>
          </p:nvPr>
        </p:nvSpPr>
        <p:spPr/>
        <p:txBody>
          <a:bodyPr/>
          <a:lstStyle/>
          <a:p>
            <a:r>
              <a:rPr lang="nl-NL" dirty="0"/>
              <a:t>De effecten van verslaving…</a:t>
            </a:r>
          </a:p>
        </p:txBody>
      </p:sp>
    </p:spTree>
    <p:extLst>
      <p:ext uri="{BB962C8B-B14F-4D97-AF65-F5344CB8AC3E}">
        <p14:creationId xmlns:p14="http://schemas.microsoft.com/office/powerpoint/2010/main" val="3735653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Hersenen…</a:t>
            </a:r>
          </a:p>
        </p:txBody>
      </p:sp>
      <p:sp>
        <p:nvSpPr>
          <p:cNvPr id="3" name="Tijdelijke aanduiding voor inhoud 2"/>
          <p:cNvSpPr>
            <a:spLocks noGrp="1"/>
          </p:cNvSpPr>
          <p:nvPr>
            <p:ph idx="1"/>
          </p:nvPr>
        </p:nvSpPr>
        <p:spPr/>
        <p:txBody>
          <a:bodyPr>
            <a:normAutofit/>
          </a:bodyPr>
          <a:lstStyle/>
          <a:p>
            <a:r>
              <a:rPr lang="nl-NL" dirty="0"/>
              <a:t>Bij verslaving spelen de hersenen een grote rol. Drugs (waar ook alcohol en nicotine bij horen) hebben namelijk rechtstreeks invloed op de hersenen.</a:t>
            </a:r>
          </a:p>
          <a:p>
            <a:r>
              <a:rPr lang="nl-NL" dirty="0"/>
              <a:t>Drugs kunnen invloed uitoefenen op de werking van zowel de zenuwcellen van de hersenen als de neurotransmitters (signaalstoffen in de hersenen). </a:t>
            </a:r>
          </a:p>
          <a:p>
            <a:r>
              <a:rPr lang="nl-NL" dirty="0"/>
              <a:t>Elke drug heeft zijn eigen specifieke werking en invloed op verschillende neurotransmittersystemen. </a:t>
            </a:r>
          </a:p>
        </p:txBody>
      </p:sp>
    </p:spTree>
    <p:extLst>
      <p:ext uri="{BB962C8B-B14F-4D97-AF65-F5344CB8AC3E}">
        <p14:creationId xmlns:p14="http://schemas.microsoft.com/office/powerpoint/2010/main" val="24495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Hersenen…</a:t>
            </a:r>
          </a:p>
        </p:txBody>
      </p:sp>
      <p:sp>
        <p:nvSpPr>
          <p:cNvPr id="3" name="Tijdelijke aanduiding voor inhoud 2"/>
          <p:cNvSpPr>
            <a:spLocks noGrp="1"/>
          </p:cNvSpPr>
          <p:nvPr>
            <p:ph idx="1"/>
          </p:nvPr>
        </p:nvSpPr>
        <p:spPr/>
        <p:txBody>
          <a:bodyPr/>
          <a:lstStyle/>
          <a:p>
            <a:r>
              <a:rPr lang="nl-NL" dirty="0"/>
              <a:t>Wel hebben ze allemaal invloed op dopamine. Dopamine is een stof die hoort bij het beloningssysteem van de hersenen. Dopamine zorgt ervoor dat we ons tevreden en beloond voelen. Door het gebruik van drugs wordt er in de hersenen meer dopamine gemaakt. </a:t>
            </a:r>
          </a:p>
          <a:p>
            <a:r>
              <a:rPr lang="nl-NL" dirty="0"/>
              <a:t>Hierdoor voelen veel drugsgebruikers zich goed. Doordat dit gevoel fijn is willen drugsgebruikers dit vaker ervaren en gaan mensen dus ook vaker gebruiken. Er zijn ook mensen die drugs gebruiken als ze ongelukkig zijn. Dit ervoor zorgen dat mensen verslavende stoffen (overmatig) gebruiken.</a:t>
            </a:r>
          </a:p>
          <a:p>
            <a:endParaRPr lang="nl-NL" dirty="0"/>
          </a:p>
        </p:txBody>
      </p:sp>
    </p:spTree>
    <p:extLst>
      <p:ext uri="{BB962C8B-B14F-4D97-AF65-F5344CB8AC3E}">
        <p14:creationId xmlns:p14="http://schemas.microsoft.com/office/powerpoint/2010/main" val="421653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Hersenen…</a:t>
            </a:r>
          </a:p>
        </p:txBody>
      </p:sp>
      <p:sp>
        <p:nvSpPr>
          <p:cNvPr id="3" name="Tijdelijke aanduiding voor inhoud 2"/>
          <p:cNvSpPr>
            <a:spLocks noGrp="1"/>
          </p:cNvSpPr>
          <p:nvPr>
            <p:ph idx="1"/>
          </p:nvPr>
        </p:nvSpPr>
        <p:spPr/>
        <p:txBody>
          <a:bodyPr>
            <a:normAutofit fontScale="62500" lnSpcReduction="20000"/>
          </a:bodyPr>
          <a:lstStyle/>
          <a:p>
            <a:r>
              <a:rPr lang="nl-NL" dirty="0"/>
              <a:t>De hersenen worden minder gevoelig voor de lichaamseigen neurotransmitters. Niet alleen voor dopamine, maar ook voor andere neurotransmitters zoals endorfine.</a:t>
            </a:r>
          </a:p>
          <a:p>
            <a:r>
              <a:rPr lang="nl-NL" dirty="0"/>
              <a:t>Deze neurotransmitters binden normaal gesproken aan een ontvanger (receptor) op de hersencellen. Drugs hebben effecten op deze receptoren. De receptoren kunnen:</a:t>
            </a:r>
          </a:p>
          <a:p>
            <a:pPr marL="0" indent="0">
              <a:buNone/>
            </a:pPr>
            <a:r>
              <a:rPr lang="nl-NL" dirty="0"/>
              <a:t>1 Toenemen in aantal. Hierdoor kunnen neurotransmitters of de drugs op meerdere plekken binden. Het gevoel dat deze neurotransmitters en/of drugs veroorzaken wordt hierdoor versterkt.</a:t>
            </a:r>
          </a:p>
          <a:p>
            <a:pPr marL="0" indent="0">
              <a:buNone/>
            </a:pPr>
            <a:r>
              <a:rPr lang="nl-NL" dirty="0"/>
              <a:t>2 Afnemen in aantal. Hierdoor kunnen neurotransmitters op minder plekken binden. Hierdoor kunnen normale gevoelens zoals angst minder sterk gevoeld worden. Dit gevoel wordt normaal gesproken veroorzaakt doordat de natuurlijke neurotransmitters binden aan de receptoren. Omdat de bindingsmogelijkheden afnemen, neemt het te veroorzaken gevoel ook af.</a:t>
            </a:r>
          </a:p>
          <a:p>
            <a:pPr marL="0" indent="0">
              <a:buNone/>
            </a:pPr>
            <a:r>
              <a:rPr lang="nl-NL" dirty="0"/>
              <a:t>3 Veranderen; als de receptoren van vorm veranderen kunnen de neurotransmitters niet meer binden of juist veel beter binden.</a:t>
            </a:r>
          </a:p>
          <a:p>
            <a:endParaRPr lang="nl-NL" dirty="0"/>
          </a:p>
          <a:p>
            <a:r>
              <a:rPr lang="nl-NL" dirty="0"/>
              <a:t>Drugsgebruikers zijn constant bezig met de drug en verlangen hevig naar het gebruiken van de drugs (hunkering). Ze komen in een zich steeds herhalend patroon wat moeilijk te doorbreken is. Dit gedrag komt in dergelijke mate voor dat het dagelijkse leven hieronder lijdt. Deze mensen worden verslaafd genoemd.</a:t>
            </a:r>
          </a:p>
          <a:p>
            <a:endParaRPr lang="nl-NL" dirty="0"/>
          </a:p>
        </p:txBody>
      </p:sp>
    </p:spTree>
    <p:extLst>
      <p:ext uri="{BB962C8B-B14F-4D97-AF65-F5344CB8AC3E}">
        <p14:creationId xmlns:p14="http://schemas.microsoft.com/office/powerpoint/2010/main" val="3116592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Psychologisch…</a:t>
            </a:r>
          </a:p>
        </p:txBody>
      </p:sp>
      <p:sp>
        <p:nvSpPr>
          <p:cNvPr id="3" name="Tijdelijke aanduiding voor inhoud 2"/>
          <p:cNvSpPr>
            <a:spLocks noGrp="1"/>
          </p:cNvSpPr>
          <p:nvPr>
            <p:ph idx="1"/>
          </p:nvPr>
        </p:nvSpPr>
        <p:spPr/>
        <p:txBody>
          <a:bodyPr/>
          <a:lstStyle/>
          <a:p>
            <a:r>
              <a:rPr lang="nl-NL" dirty="0"/>
              <a:t>Eenmaal verslaafd, word je er totaal door in beslag genomen. Waarom?</a:t>
            </a:r>
          </a:p>
          <a:p>
            <a:endParaRPr lang="nl-NL" dirty="0"/>
          </a:p>
          <a:p>
            <a:r>
              <a:rPr lang="nl-NL" dirty="0"/>
              <a:t>Je leeft als slaaf van het middel of van de gewoonte.</a:t>
            </a:r>
          </a:p>
          <a:p>
            <a:endParaRPr lang="nl-NL" dirty="0"/>
          </a:p>
          <a:p>
            <a:r>
              <a:rPr lang="nl-NL" dirty="0"/>
              <a:t>Dit vergroot de kans op depressie, psychoses en andere verwante stoornissen.</a:t>
            </a:r>
          </a:p>
          <a:p>
            <a:r>
              <a:rPr lang="nl-NL" dirty="0"/>
              <a:t>Welke andere stoornissen?</a:t>
            </a:r>
          </a:p>
          <a:p>
            <a:endParaRPr lang="nl-NL" dirty="0"/>
          </a:p>
        </p:txBody>
      </p:sp>
    </p:spTree>
    <p:extLst>
      <p:ext uri="{BB962C8B-B14F-4D97-AF65-F5344CB8AC3E}">
        <p14:creationId xmlns:p14="http://schemas.microsoft.com/office/powerpoint/2010/main" val="154027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Lichamelijk…</a:t>
            </a:r>
          </a:p>
        </p:txBody>
      </p:sp>
      <p:sp>
        <p:nvSpPr>
          <p:cNvPr id="3" name="Tijdelijke aanduiding voor inhoud 2"/>
          <p:cNvSpPr>
            <a:spLocks noGrp="1"/>
          </p:cNvSpPr>
          <p:nvPr>
            <p:ph idx="1"/>
          </p:nvPr>
        </p:nvSpPr>
        <p:spPr/>
        <p:txBody>
          <a:bodyPr/>
          <a:lstStyle/>
          <a:p>
            <a:r>
              <a:rPr lang="nl-NL" dirty="0"/>
              <a:t>Er is sprake van lichamelijke verslaving (afhankelijkheid) als je lichaam protesteert als je stopt met het gebruik van een middel. </a:t>
            </a:r>
          </a:p>
          <a:p>
            <a:r>
              <a:rPr lang="nl-NL" dirty="0"/>
              <a:t>Er treden dan ontwenningsverschijnselen op. </a:t>
            </a:r>
          </a:p>
          <a:p>
            <a:r>
              <a:rPr lang="nl-NL" dirty="0"/>
              <a:t>Een ander lichamelijk verschijnsel is </a:t>
            </a:r>
            <a:r>
              <a:rPr lang="nl-NL" dirty="0">
                <a:hlinkClick r:id="rId2"/>
              </a:rPr>
              <a:t>tolerantie</a:t>
            </a:r>
            <a:r>
              <a:rPr lang="nl-NL" dirty="0"/>
              <a:t>. Dit betekent dat je steeds meer van het middel nodig hebt om hetzelfde effect te voelen. </a:t>
            </a:r>
          </a:p>
          <a:p>
            <a:endParaRPr lang="nl-NL" dirty="0"/>
          </a:p>
          <a:p>
            <a:r>
              <a:rPr lang="nl-NL" dirty="0"/>
              <a:t>Beschrijf in groepjes:  welke schadelijk effect het middel heeft op </a:t>
            </a:r>
            <a:r>
              <a:rPr lang="nl-NL" u="sng" dirty="0"/>
              <a:t>korte termijn </a:t>
            </a:r>
            <a:r>
              <a:rPr lang="nl-NL" dirty="0"/>
              <a:t>en op </a:t>
            </a:r>
            <a:r>
              <a:rPr lang="nl-NL" u="sng" dirty="0"/>
              <a:t>lange termijn</a:t>
            </a:r>
            <a:r>
              <a:rPr lang="nl-NL" dirty="0"/>
              <a:t>?</a:t>
            </a:r>
          </a:p>
        </p:txBody>
      </p:sp>
    </p:spTree>
    <p:extLst>
      <p:ext uri="{BB962C8B-B14F-4D97-AF65-F5344CB8AC3E}">
        <p14:creationId xmlns:p14="http://schemas.microsoft.com/office/powerpoint/2010/main" val="953492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Ontwenningsverschijnselen… alcohol</a:t>
            </a:r>
          </a:p>
        </p:txBody>
      </p:sp>
      <p:sp>
        <p:nvSpPr>
          <p:cNvPr id="3" name="Tijdelijke aanduiding voor inhoud 2"/>
          <p:cNvSpPr>
            <a:spLocks noGrp="1"/>
          </p:cNvSpPr>
          <p:nvPr>
            <p:ph idx="1"/>
          </p:nvPr>
        </p:nvSpPr>
        <p:spPr/>
        <p:txBody>
          <a:bodyPr>
            <a:normAutofit fontScale="77500" lnSpcReduction="20000"/>
          </a:bodyPr>
          <a:lstStyle/>
          <a:p>
            <a:r>
              <a:rPr lang="nl-NL" dirty="0"/>
              <a:t>transpireren</a:t>
            </a:r>
          </a:p>
          <a:p>
            <a:r>
              <a:rPr lang="nl-NL" dirty="0"/>
              <a:t>misselijkheid</a:t>
            </a:r>
          </a:p>
          <a:p>
            <a:r>
              <a:rPr lang="nl-NL" dirty="0"/>
              <a:t>slecht slapen</a:t>
            </a:r>
          </a:p>
          <a:p>
            <a:r>
              <a:rPr lang="nl-NL" dirty="0"/>
              <a:t>vermoeidheid</a:t>
            </a:r>
          </a:p>
          <a:p>
            <a:r>
              <a:rPr lang="nl-NL" dirty="0"/>
              <a:t>onrustig gevoel</a:t>
            </a:r>
          </a:p>
          <a:p>
            <a:r>
              <a:rPr lang="nl-NL" dirty="0"/>
              <a:t>verhoogde bloeddruk</a:t>
            </a:r>
          </a:p>
          <a:p>
            <a:r>
              <a:rPr lang="nl-NL" dirty="0"/>
              <a:t>spierkramp</a:t>
            </a:r>
          </a:p>
          <a:p>
            <a:r>
              <a:rPr lang="nl-NL" dirty="0"/>
              <a:t>gespannen</a:t>
            </a:r>
          </a:p>
          <a:p>
            <a:r>
              <a:rPr lang="nl-NL" dirty="0"/>
              <a:t>angstige gevoelens</a:t>
            </a:r>
          </a:p>
          <a:p>
            <a:r>
              <a:rPr lang="nl-NL" dirty="0"/>
              <a:t>somberheid</a:t>
            </a:r>
          </a:p>
          <a:p>
            <a:r>
              <a:rPr lang="nl-NL" dirty="0"/>
              <a:t>lusteloosheid</a:t>
            </a:r>
          </a:p>
          <a:p>
            <a:r>
              <a:rPr lang="nl-NL" dirty="0"/>
              <a:t>trillende handen</a:t>
            </a:r>
          </a:p>
          <a:p>
            <a:endParaRPr lang="nl-NL" dirty="0"/>
          </a:p>
        </p:txBody>
      </p:sp>
    </p:spTree>
    <p:extLst>
      <p:ext uri="{BB962C8B-B14F-4D97-AF65-F5344CB8AC3E}">
        <p14:creationId xmlns:p14="http://schemas.microsoft.com/office/powerpoint/2010/main" val="407443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577</Words>
  <Application>Microsoft Office PowerPoint</Application>
  <PresentationFormat>Breedbeeld</PresentationFormat>
  <Paragraphs>75</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Sociaal werk 2</vt:lpstr>
      <vt:lpstr>Vorige keer…</vt:lpstr>
      <vt:lpstr>Vandaag.</vt:lpstr>
      <vt:lpstr>Hersenen…</vt:lpstr>
      <vt:lpstr>Hersenen…</vt:lpstr>
      <vt:lpstr>Hersenen…</vt:lpstr>
      <vt:lpstr>Psychologisch…</vt:lpstr>
      <vt:lpstr>Lichamelijk…</vt:lpstr>
      <vt:lpstr>Ontwenningsverschijnselen… alcohol</vt:lpstr>
      <vt:lpstr>Ontwenningsverschijnselen… tabak</vt:lpstr>
      <vt:lpstr>Ontwenningsverschijnselen… cannabis</vt:lpstr>
      <vt:lpstr>Opdracht…</vt:lpstr>
      <vt:lpstr>Lees de casus op blz 19</vt:lpstr>
      <vt:lpstr>Sociaal…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Sociaal werk 2</dc:title>
  <dc:creator>Koen Steinhauer</dc:creator>
  <cp:lastModifiedBy>Koen Steinhauer</cp:lastModifiedBy>
  <cp:revision>4</cp:revision>
  <dcterms:created xsi:type="dcterms:W3CDTF">2017-05-22T12:07:57Z</dcterms:created>
  <dcterms:modified xsi:type="dcterms:W3CDTF">2017-05-22T12:28:51Z</dcterms:modified>
</cp:coreProperties>
</file>